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36A99C-1B81-401D-8A69-EC3DE38E0C7C}">
  <a:tblStyle styleId="{DF36A99C-1B81-401D-8A69-EC3DE38E0C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penSan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pen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bf7ff533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bf7ff533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bf7ff53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bf7ff53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bf7ff53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bf7ff53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bf7ff53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bf7ff53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bf7ff533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bf7ff533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f7ff533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bf7ff533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bf7ff533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bf7ff533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bf7ff5339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bf7ff533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f7ff533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f7ff533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crypko.ai/#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poloclub.github.io/ganlab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09925" y="917763"/>
            <a:ext cx="3316500" cy="32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HW11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Anime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face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Generation</a:t>
            </a:r>
            <a:r>
              <a:rPr lang="zh-TW"/>
              <a:t>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098" l="19897" r="19843" t="19942"/>
          <a:stretch/>
        </p:blipFill>
        <p:spPr>
          <a:xfrm>
            <a:off x="4243875" y="616050"/>
            <a:ext cx="3921200" cy="39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3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zh-TW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(4%) 請訓練一個會導致 mode collapse 的 model。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(1%) 同 1.a ，請描述你選擇的 model，包含 generator 和 discriminator 的 model architecture、loss function、optimizer 參數、及訓練  step 數（或是 epoch 數）。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(1.5%) 請畫出至少16張 model 生成且具有 mode collapse 現象的圖片。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(1.5%) 在不改變 optimizer 和訓練 step 數的情況下，請嘗試使用一些方法來減緩 mode collapse。說明你嘗試了哪些方法，請至少舉出一種成功改善的方法，若有其它失敗的方法也可以記錄下來。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Ａ：同上題，以程式碼來解釋。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</a:t>
            </a:r>
            <a:r>
              <a:rPr lang="zh-TW"/>
              <a:t>l</a:t>
            </a:r>
            <a:r>
              <a:rPr lang="zh-TW"/>
              <a:t>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Task Introduction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Image Generation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Dataset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</a:rPr>
              <a:t>Problem-Mode Collapse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Report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My Approch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Generation Model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870300" y="2315725"/>
            <a:ext cx="889800" cy="10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Random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Vector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911550" y="2436325"/>
            <a:ext cx="1476600" cy="848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Generator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062075" y="2674825"/>
            <a:ext cx="5475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543800" y="2674825"/>
            <a:ext cx="5475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5"/>
          <p:cNvCxnSpPr>
            <a:stCxn id="78" idx="0"/>
            <a:endCxn id="79" idx="0"/>
          </p:cNvCxnSpPr>
          <p:nvPr/>
        </p:nvCxnSpPr>
        <p:spPr>
          <a:xfrm flipH="1" rot="-5400000">
            <a:off x="6866200" y="1307475"/>
            <a:ext cx="600" cy="1877700"/>
          </a:xfrm>
          <a:prstGeom prst="bentConnector3">
            <a:avLst>
              <a:gd fmla="val -396875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80" name="Google Shape;80;p15"/>
          <p:cNvSpPr txBox="1"/>
          <p:nvPr/>
        </p:nvSpPr>
        <p:spPr>
          <a:xfrm>
            <a:off x="5629450" y="1546200"/>
            <a:ext cx="247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as close as possible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2246025"/>
            <a:ext cx="1159600" cy="11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675" y="2246025"/>
            <a:ext cx="1159600" cy="1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Dataset－C</a:t>
            </a:r>
            <a:r>
              <a:rPr lang="zh-TW"/>
              <a:t>rypko資料集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共71,314張</a:t>
            </a:r>
            <a:r>
              <a:rPr lang="zh-TW" sz="2000">
                <a:solidFill>
                  <a:schemeClr val="dk1"/>
                </a:solidFill>
              </a:rPr>
              <a:t>生成圖片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6100"/>
            <a:ext cx="5642199" cy="28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200" y="1532300"/>
            <a:ext cx="3224802" cy="34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0" y="4677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hlinkClick r:id="rId5"/>
              </a:rPr>
              <a:t>https://crypko.ai/#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" name="Google Shape;95;p16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524" y="315150"/>
            <a:ext cx="4046550" cy="45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模型只生成</a:t>
            </a:r>
            <a:r>
              <a:rPr lang="zh-TW">
                <a:solidFill>
                  <a:schemeClr val="dk1"/>
                </a:solidFill>
              </a:rPr>
              <a:t>集中於</a:t>
            </a:r>
            <a:r>
              <a:rPr lang="zh-TW">
                <a:solidFill>
                  <a:schemeClr val="dk1"/>
                </a:solidFill>
              </a:rPr>
              <a:t>分佈特定區塊的資料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使生成資料多樣性過少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246" y="2283750"/>
            <a:ext cx="2603950" cy="27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642200" y="4756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https://poloclub.github.io/ganlab/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7"/>
          <p:cNvCxnSpPr/>
          <p:nvPr/>
        </p:nvCxnSpPr>
        <p:spPr>
          <a:xfrm>
            <a:off x="5075050" y="2884675"/>
            <a:ext cx="1554900" cy="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 flipH="1" rot="10800000">
            <a:off x="6629825" y="704150"/>
            <a:ext cx="1975200" cy="219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 txBox="1"/>
          <p:nvPr/>
        </p:nvSpPr>
        <p:spPr>
          <a:xfrm>
            <a:off x="5075050" y="70415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 Drop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7196975" y="289685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 Collapse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只生成固定的圖像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使用DCGAN(範例程式)實作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14代開始發生Mode Collapse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850" y="701250"/>
            <a:ext cx="3908150" cy="39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5235850" y="4654575"/>
            <a:ext cx="3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Epoch 16 </a:t>
            </a:r>
            <a:r>
              <a:rPr lang="zh-TW">
                <a:solidFill>
                  <a:schemeClr val="dk1"/>
                </a:solidFill>
              </a:rPr>
              <a:t>之結果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821800" y="2477250"/>
            <a:ext cx="1750200" cy="1691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046625" y="292743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608850" y="26206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222725" y="33361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550300" y="3371963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415825" y="35920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106213" y="35023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807788" y="30195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656225" y="37582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4208450" y="289627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427213" y="302933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046625" y="35920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327725" y="2686713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984713" y="29857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656225" y="29857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912963" y="309362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3736888" y="316823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832313" y="3222463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756113" y="28529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3889288" y="289627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202763" y="366848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270000" y="334963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4018163" y="366848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984713" y="3445475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4106213" y="3327100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278963" y="3516088"/>
            <a:ext cx="176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8"/>
          <p:cNvGrpSpPr/>
          <p:nvPr/>
        </p:nvGrpSpPr>
        <p:grpSpPr>
          <a:xfrm>
            <a:off x="627275" y="2804550"/>
            <a:ext cx="5827325" cy="431100"/>
            <a:chOff x="627275" y="2804550"/>
            <a:chExt cx="5827325" cy="431100"/>
          </a:xfrm>
        </p:grpSpPr>
        <p:sp>
          <p:nvSpPr>
            <p:cNvPr id="153" name="Google Shape;153;p18"/>
            <p:cNvSpPr/>
            <p:nvPr/>
          </p:nvSpPr>
          <p:spPr>
            <a:xfrm>
              <a:off x="627275" y="2927438"/>
              <a:ext cx="176100" cy="16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822100" y="2804550"/>
              <a:ext cx="5632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</a:rPr>
                <a:t>real data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627275" y="3231913"/>
            <a:ext cx="5808600" cy="431100"/>
            <a:chOff x="627275" y="3231913"/>
            <a:chExt cx="5808600" cy="431100"/>
          </a:xfrm>
        </p:grpSpPr>
        <p:sp>
          <p:nvSpPr>
            <p:cNvPr id="156" name="Google Shape;156;p18"/>
            <p:cNvSpPr/>
            <p:nvPr/>
          </p:nvSpPr>
          <p:spPr>
            <a:xfrm>
              <a:off x="627275" y="3349638"/>
              <a:ext cx="176100" cy="1662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803375" y="3231913"/>
              <a:ext cx="5632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chemeClr val="dk1"/>
                  </a:solidFill>
                </a:rPr>
                <a:t>Generative</a:t>
              </a:r>
              <a:r>
                <a:rPr lang="zh-TW" sz="1600">
                  <a:solidFill>
                    <a:schemeClr val="dk1"/>
                  </a:solidFill>
                </a:rPr>
                <a:t> data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158" name="Google Shape;158;p18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1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zh-TW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(2.5%) 訓練一個 model。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(1%) 請描述你使用的 model（可以是 baseline model）。包含 generator 和 discriminator 的 model architecture、loss function、optimizer 參數、以及訓練 step 數（或是 epoch 數）。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9" name="Google Shape;169;p19"/>
          <p:cNvGraphicFramePr/>
          <p:nvPr/>
        </p:nvGraphicFramePr>
        <p:xfrm>
          <a:off x="419425" y="245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{DF36A99C-1B81-401D-8A69-EC3DE38E0C7C}</a:tableStyleId>
              </a:tblPr>
              <a:tblGrid>
                <a:gridCol w="1384175"/>
                <a:gridCol w="1193500"/>
                <a:gridCol w="1418450"/>
                <a:gridCol w="1892675"/>
                <a:gridCol w="1295025"/>
                <a:gridCol w="1121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Generator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Discriminator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loss function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optimizer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發生</a:t>
                      </a:r>
                      <a:r>
                        <a:rPr lang="zh-TW"/>
                        <a:t>MC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epoch數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CNN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CNN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BCE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Adam 1e-4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LSGAN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Adam 1e-4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WGAN-GP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Dscore mean + </a:t>
                      </a:r>
                      <a:r>
                        <a:rPr lang="zh-TW"/>
                        <a:t>懲罰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Adam 1e-4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150+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DRAGAN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BCE + </a:t>
                      </a:r>
                      <a:r>
                        <a:rPr lang="zh-TW"/>
                        <a:t>懲罰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Adam 1e-4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EBGAN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CNN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CNN-AE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Adam 1e-4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p19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1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(1.5%) 請畫出至少 16 張 model 生成的圖片。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13" y="4058000"/>
            <a:ext cx="5362725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325" y="2789399"/>
            <a:ext cx="5362700" cy="10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1198950" y="3132050"/>
            <a:ext cx="13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WGAN-GP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198950" y="4400650"/>
            <a:ext cx="13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EB</a:t>
            </a:r>
            <a:r>
              <a:rPr lang="zh-TW" sz="1600">
                <a:solidFill>
                  <a:schemeClr val="dk1"/>
                </a:solidFill>
              </a:rPr>
              <a:t>GAN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325" y="1532138"/>
            <a:ext cx="5362695" cy="1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1198950" y="1859338"/>
            <a:ext cx="13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LS</a:t>
            </a:r>
            <a:r>
              <a:rPr lang="zh-TW" sz="1600">
                <a:solidFill>
                  <a:schemeClr val="dk1"/>
                </a:solidFill>
              </a:rPr>
              <a:t>GAN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2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zh-TW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(3.5%) 請選擇下列其中一種 model： WGAN, WGAN-GP, LSGAN, SNGAN（不要和 1. 使用的model  一樣，至少 architecture 或是 loss function 要不同）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(1%) 同 1.a ，請描述你選擇的 model，包含 generator 和 discriminator 的 model architecture、loss function、optimizer 參數、及訓練  step 數（或是 epoch 數）。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(1.5%) 和 1.b 一樣，就你選擇的 model，畫出至少 16 張 model 生成的圖片。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(1%) 請簡單探討你在 1. 使用的 model 和 2. 使用的 model，他們分別有何性質，描述你觀察到的異同。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8" name="Google Shape;198;p21"/>
          <p:cNvGraphicFramePr/>
          <p:nvPr/>
        </p:nvGraphicFramePr>
        <p:xfrm>
          <a:off x="13" y="333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{DF36A99C-1B81-401D-8A69-EC3DE38E0C7C}</a:tableStyleId>
              </a:tblPr>
              <a:tblGrid>
                <a:gridCol w="955025"/>
                <a:gridCol w="994175"/>
                <a:gridCol w="1287975"/>
                <a:gridCol w="1172175"/>
                <a:gridCol w="1182200"/>
                <a:gridCol w="2137275"/>
                <a:gridCol w="1415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Generator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Discriminator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loss function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發生MC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epoch數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相同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相異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CNN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BCE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僅用誤差函數來拉近生成與真實資料之距離。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 </a:t>
                      </a:r>
                      <a:r>
                        <a:rPr lang="zh-TW"/>
                        <a:t>更新較快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LSGAN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DCGAN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MSE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 </a:t>
                      </a:r>
                      <a:r>
                        <a:rPr lang="zh-TW"/>
                        <a:t>更新較慢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99" name="Google Shape;199;p21"/>
          <p:cNvSpPr/>
          <p:nvPr/>
        </p:nvSpPr>
        <p:spPr>
          <a:xfrm>
            <a:off x="0" y="0"/>
            <a:ext cx="1848300" cy="3717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18415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36368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5432100" y="0"/>
            <a:ext cx="1779600" cy="371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7211700" y="0"/>
            <a:ext cx="1932300" cy="371700"/>
          </a:xfrm>
          <a:prstGeom prst="chevron">
            <a:avLst>
              <a:gd fmla="val 50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9867" l="13082" r="8627" t="8653"/>
          <a:stretch/>
        </p:blipFill>
        <p:spPr>
          <a:xfrm>
            <a:off x="2513200" y="765225"/>
            <a:ext cx="4026799" cy="41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